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sldIdLst>
    <p:sldId id="257" r:id="rId2"/>
    <p:sldId id="296" r:id="rId3"/>
    <p:sldId id="302" r:id="rId4"/>
    <p:sldId id="284" r:id="rId5"/>
    <p:sldId id="311" r:id="rId6"/>
    <p:sldId id="312" r:id="rId7"/>
    <p:sldId id="313" r:id="rId8"/>
    <p:sldId id="308" r:id="rId9"/>
    <p:sldId id="314" r:id="rId10"/>
    <p:sldId id="315" r:id="rId11"/>
    <p:sldId id="303" r:id="rId12"/>
    <p:sldId id="273" r:id="rId13"/>
    <p:sldId id="306" r:id="rId14"/>
    <p:sldId id="269" r:id="rId15"/>
    <p:sldId id="277" r:id="rId16"/>
    <p:sldId id="29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40" d="100"/>
          <a:sy n="40" d="100"/>
        </p:scale>
        <p:origin x="-2172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F8BA5-87C8-453A-9C9D-0658B5D0A579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DC597-9C9F-415F-9F94-28060422F7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2924A5-6A30-4E84-B705-CEE3BE81BE4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C194629-348F-49D7-9FA2-5B28E2D8D995}" type="datetimeFigureOut">
              <a:rPr lang="ru-RU" smtClean="0"/>
              <a:pPr/>
              <a:t>11.12.2016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BE064E-BAF3-4BD0-80D9-326C2CE9A65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8.jpeg"/><Relationship Id="rId20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jpe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Documents and Settings\User\Рабочий стол\КАБИНЕТ\DSC00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454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92696"/>
            <a:ext cx="4752528" cy="6555641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Презентация учебного кабинета технологии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МОУ МО «Город Архангельск»  «Гимназия №24»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Зав.кабинетом учитель технологии Рванина </a:t>
            </a:r>
            <a:endParaRPr lang="ru-RU" sz="3200" b="1" i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Вера Михайловна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2016 </a:t>
            </a:r>
            <a:r>
              <a:rPr lang="ru-RU" sz="2400" b="1" i="1" dirty="0">
                <a:latin typeface="Arial" pitchFamily="34" charset="0"/>
                <a:cs typeface="Arial" pitchFamily="34" charset="0"/>
              </a:rPr>
              <a:t>год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Учебный процесс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ВладЛен\Desktop\для паспорта\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44824"/>
            <a:ext cx="3888432" cy="4680520"/>
          </a:xfrm>
          <a:prstGeom prst="rect">
            <a:avLst/>
          </a:prstGeom>
          <a:noFill/>
        </p:spPr>
      </p:pic>
      <p:pic>
        <p:nvPicPr>
          <p:cNvPr id="5" name="Picture 5" descr="C:\Users\ВладЛен\Desktop\для паспорта\DSCN6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844824"/>
            <a:ext cx="6228184" cy="4680520"/>
          </a:xfrm>
          <a:prstGeom prst="rect">
            <a:avLst/>
          </a:prstGeom>
          <a:noFill/>
        </p:spPr>
      </p:pic>
      <p:pic>
        <p:nvPicPr>
          <p:cNvPr id="9" name="Picture 2" descr="C:\Documents and Settings\User\Рабочий стол\Рисунок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844824"/>
            <a:ext cx="6214420" cy="4662538"/>
          </a:xfrm>
          <a:prstGeom prst="rect">
            <a:avLst/>
          </a:prstGeom>
          <a:noFill/>
        </p:spPr>
      </p:pic>
      <p:pic>
        <p:nvPicPr>
          <p:cNvPr id="8" name="Picture 7" descr="C:\Documents and Settings\User\Рабочий стол\паспорт\DSCN53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844824"/>
            <a:ext cx="6156176" cy="4608512"/>
          </a:xfrm>
          <a:prstGeom prst="rect">
            <a:avLst/>
          </a:prstGeom>
          <a:noFill/>
        </p:spPr>
      </p:pic>
      <p:pic>
        <p:nvPicPr>
          <p:cNvPr id="11" name="Picture 4" descr="C:\Documents and Settings\User\Рабочий стол\Рисунок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1844824"/>
            <a:ext cx="6264696" cy="4707825"/>
          </a:xfrm>
          <a:prstGeom prst="rect">
            <a:avLst/>
          </a:prstGeom>
          <a:noFill/>
        </p:spPr>
      </p:pic>
      <p:pic>
        <p:nvPicPr>
          <p:cNvPr id="4" name="Picture 3" descr="C:\Documents and Settings\User\Рабочий стол\паспорт\DSC03451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1844824"/>
            <a:ext cx="626469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latin typeface="Arial" pitchFamily="34" charset="0"/>
                <a:cs typeface="Arial" pitchFamily="34" charset="0"/>
              </a:rPr>
              <a:t>Учебно</a:t>
            </a:r>
            <a:r>
              <a:rPr lang="ru-RU" b="1" i="1" dirty="0" smtClean="0">
                <a:latin typeface="Arial" pitchFamily="34" charset="0"/>
                <a:cs typeface="Arial" pitchFamily="34" charset="0"/>
              </a:rPr>
              <a:t> – методический комплект ученика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ВладЛен\Desktop\d3e36219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44824"/>
            <a:ext cx="3029689" cy="2016224"/>
          </a:xfrm>
          <a:prstGeom prst="rect">
            <a:avLst/>
          </a:prstGeom>
          <a:noFill/>
        </p:spPr>
      </p:pic>
      <p:pic>
        <p:nvPicPr>
          <p:cNvPr id="1028" name="Picture 4" descr="C:\Users\ВладЛен\Desktop\sdat-kni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1844824"/>
            <a:ext cx="3187109" cy="2016224"/>
          </a:xfrm>
          <a:prstGeom prst="rect">
            <a:avLst/>
          </a:prstGeom>
          <a:noFill/>
        </p:spPr>
      </p:pic>
      <p:pic>
        <p:nvPicPr>
          <p:cNvPr id="1029" name="Picture 5" descr="C:\Users\ВладЛен\Desktop\книги по писательскому мастерств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891254"/>
            <a:ext cx="7148787" cy="2966746"/>
          </a:xfrm>
          <a:prstGeom prst="rect">
            <a:avLst/>
          </a:prstGeom>
          <a:noFill/>
        </p:spPr>
      </p:pic>
      <p:pic>
        <p:nvPicPr>
          <p:cNvPr id="6146" name="Picture 2" descr="C:\Documents and Settings\User\Рабочий стол\Рисунок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700808"/>
            <a:ext cx="7585122" cy="5157192"/>
          </a:xfrm>
          <a:prstGeom prst="rect">
            <a:avLst/>
          </a:prstGeom>
          <a:noFill/>
        </p:spPr>
      </p:pic>
      <p:pic>
        <p:nvPicPr>
          <p:cNvPr id="8" name="Picture 2" descr="C:\Users\ВладЛен\Desktop\5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5105831"/>
            <a:ext cx="2051720" cy="1752169"/>
          </a:xfrm>
          <a:prstGeom prst="rect">
            <a:avLst/>
          </a:prstGeom>
          <a:noFill/>
        </p:spPr>
      </p:pic>
      <p:pic>
        <p:nvPicPr>
          <p:cNvPr id="10" name="Picture 3" descr="C:\Users\ВладЛен\Desktop\897a51c22dd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836712"/>
            <a:ext cx="827584" cy="772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User\Рабочий стол\паспорт\DSC00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978000"/>
            <a:ext cx="384015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251" name="Text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Деятельность обучающихся на базе учебного кабинета</a:t>
            </a:r>
            <a:endParaRPr lang="ru-RU" sz="36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Documents and Settings\User\Рабочий стол\паспорт\DSCN6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384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C:\Documents and Settings\User\Рабочий стол\Рисунок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645024"/>
            <a:ext cx="3960440" cy="2970001"/>
          </a:xfrm>
          <a:prstGeom prst="rect">
            <a:avLst/>
          </a:prstGeom>
          <a:noFill/>
        </p:spPr>
      </p:pic>
      <p:pic>
        <p:nvPicPr>
          <p:cNvPr id="5125" name="Picture 5" descr="C:\Documents and Settings\User\Рабочий стол\паспорт\конкурс 2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484784"/>
            <a:ext cx="389992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ВладЛен\Desktop\для паспорта\конкурс 2013 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036926" cy="5382568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паспорт\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475989" cy="3356992"/>
          </a:xfrm>
          <a:prstGeom prst="rect">
            <a:avLst/>
          </a:prstGeom>
          <a:noFill/>
        </p:spPr>
      </p:pic>
      <p:pic>
        <p:nvPicPr>
          <p:cNvPr id="9" name="Picture 2" descr="F:\паспорт\DSCN5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17640"/>
            <a:ext cx="4320480" cy="3240360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2" name="Picture 46" descr="C:\Documents and Settings\User\Рабочий стол\Грамоты\Изображение 069.bmp"/>
          <p:cNvPicPr>
            <a:picLocks noChangeAspect="1" noChangeArrowheads="1"/>
          </p:cNvPicPr>
          <p:nvPr/>
        </p:nvPicPr>
        <p:blipFill>
          <a:blip r:embed="rId3" cstate="print"/>
          <a:srcRect l="8309" t="8898" r="23133" b="22386"/>
          <a:stretch>
            <a:fillRect/>
          </a:stretch>
        </p:blipFill>
        <p:spPr bwMode="auto">
          <a:xfrm>
            <a:off x="1907704" y="4338000"/>
            <a:ext cx="1828236" cy="2520000"/>
          </a:xfrm>
          <a:prstGeom prst="rect">
            <a:avLst/>
          </a:prstGeom>
          <a:noFill/>
        </p:spPr>
      </p:pic>
      <p:pic>
        <p:nvPicPr>
          <p:cNvPr id="4132" name="Picture 36" descr="C:\Documents and Settings\User\Рабочий стол\Грамоты\Изображение 057.bmp"/>
          <p:cNvPicPr>
            <a:picLocks noChangeAspect="1" noChangeArrowheads="1"/>
          </p:cNvPicPr>
          <p:nvPr/>
        </p:nvPicPr>
        <p:blipFill>
          <a:blip r:embed="rId4" cstate="print"/>
          <a:srcRect l="14795" t="2834"/>
          <a:stretch>
            <a:fillRect/>
          </a:stretch>
        </p:blipFill>
        <p:spPr bwMode="auto">
          <a:xfrm>
            <a:off x="5724128" y="4338000"/>
            <a:ext cx="1606898" cy="2520000"/>
          </a:xfrm>
          <a:prstGeom prst="rect">
            <a:avLst/>
          </a:prstGeom>
          <a:noFill/>
        </p:spPr>
      </p:pic>
      <p:pic>
        <p:nvPicPr>
          <p:cNvPr id="4140" name="Picture 44" descr="C:\Documents and Settings\User\Рабочий стол\Грамоты\Изображение 067.bmp"/>
          <p:cNvPicPr>
            <a:picLocks noChangeAspect="1" noChangeArrowheads="1"/>
          </p:cNvPicPr>
          <p:nvPr/>
        </p:nvPicPr>
        <p:blipFill>
          <a:blip r:embed="rId5" cstate="print"/>
          <a:srcRect l="12942" t="4182" r="1824" b="1502"/>
          <a:stretch>
            <a:fillRect/>
          </a:stretch>
        </p:blipFill>
        <p:spPr bwMode="auto">
          <a:xfrm>
            <a:off x="0" y="0"/>
            <a:ext cx="1656000" cy="2520000"/>
          </a:xfrm>
          <a:prstGeom prst="rect">
            <a:avLst/>
          </a:prstGeom>
          <a:noFill/>
        </p:spPr>
      </p:pic>
      <p:pic>
        <p:nvPicPr>
          <p:cNvPr id="4141" name="Picture 45" descr="C:\Documents and Settings\User\Рабочий стол\Грамоты\Изображение 068.bmp"/>
          <p:cNvPicPr>
            <a:picLocks noChangeAspect="1" noChangeArrowheads="1"/>
          </p:cNvPicPr>
          <p:nvPr/>
        </p:nvPicPr>
        <p:blipFill>
          <a:blip r:embed="rId6" cstate="print"/>
          <a:srcRect l="9236" t="2834"/>
          <a:stretch>
            <a:fillRect/>
          </a:stretch>
        </p:blipFill>
        <p:spPr bwMode="auto">
          <a:xfrm>
            <a:off x="7432270" y="4338000"/>
            <a:ext cx="1711730" cy="2520000"/>
          </a:xfrm>
          <a:prstGeom prst="rect">
            <a:avLst/>
          </a:prstGeom>
          <a:noFill/>
        </p:spPr>
      </p:pic>
      <p:pic>
        <p:nvPicPr>
          <p:cNvPr id="4144" name="Picture 48" descr="C:\Documents and Settings\User\Рабочий стол\Грамоты\Изображение 049.bmp"/>
          <p:cNvPicPr>
            <a:picLocks noChangeAspect="1" noChangeArrowheads="1"/>
          </p:cNvPicPr>
          <p:nvPr/>
        </p:nvPicPr>
        <p:blipFill>
          <a:blip r:embed="rId7" cstate="print"/>
          <a:srcRect l="6456" t="3508" r="2751" b="2176"/>
          <a:stretch>
            <a:fillRect/>
          </a:stretch>
        </p:blipFill>
        <p:spPr bwMode="auto">
          <a:xfrm>
            <a:off x="7380000" y="2276872"/>
            <a:ext cx="1764000" cy="2520000"/>
          </a:xfrm>
          <a:prstGeom prst="rect">
            <a:avLst/>
          </a:prstGeom>
          <a:noFill/>
        </p:spPr>
      </p:pic>
      <p:pic>
        <p:nvPicPr>
          <p:cNvPr id="4147" name="Picture 51" descr="C:\Documents and Settings\User\Рабочий стол\Грамоты\Изображение 054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4338000"/>
            <a:ext cx="1736017" cy="2520000"/>
          </a:xfrm>
          <a:prstGeom prst="rect">
            <a:avLst/>
          </a:prstGeom>
          <a:noFill/>
        </p:spPr>
      </p:pic>
      <p:pic>
        <p:nvPicPr>
          <p:cNvPr id="4148" name="Picture 52" descr="C:\Documents and Settings\User\Рабочий стол\Грамоты\Изображение 055.bmp"/>
          <p:cNvPicPr>
            <a:picLocks noChangeAspect="1" noChangeArrowheads="1"/>
          </p:cNvPicPr>
          <p:nvPr/>
        </p:nvPicPr>
        <p:blipFill>
          <a:blip r:embed="rId9" cstate="print"/>
          <a:srcRect l="6456" t="2834" r="1824" b="828"/>
          <a:stretch>
            <a:fillRect/>
          </a:stretch>
        </p:blipFill>
        <p:spPr bwMode="auto">
          <a:xfrm>
            <a:off x="6876256" y="3573016"/>
            <a:ext cx="1744616" cy="2520000"/>
          </a:xfrm>
          <a:prstGeom prst="rect">
            <a:avLst/>
          </a:prstGeom>
          <a:noFill/>
        </p:spPr>
      </p:pic>
      <p:pic>
        <p:nvPicPr>
          <p:cNvPr id="4139" name="Picture 43" descr="C:\Documents and Settings\User\Рабочий стол\Грамоты\Изображение 066.bmp"/>
          <p:cNvPicPr>
            <a:picLocks noChangeAspect="1" noChangeArrowheads="1"/>
          </p:cNvPicPr>
          <p:nvPr/>
        </p:nvPicPr>
        <p:blipFill>
          <a:blip r:embed="rId10" cstate="print"/>
          <a:srcRect l="7383" t="2834" r="2751" b="1502"/>
          <a:stretch>
            <a:fillRect/>
          </a:stretch>
        </p:blipFill>
        <p:spPr bwMode="auto">
          <a:xfrm>
            <a:off x="0" y="2420888"/>
            <a:ext cx="1721409" cy="2520000"/>
          </a:xfrm>
          <a:prstGeom prst="rect">
            <a:avLst/>
          </a:prstGeom>
          <a:noFill/>
        </p:spPr>
      </p:pic>
      <p:pic>
        <p:nvPicPr>
          <p:cNvPr id="4137" name="Picture 41" descr="C:\Documents and Settings\User\Рабочий стол\Грамоты\Изображение 064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338000"/>
            <a:ext cx="1573520" cy="2520000"/>
          </a:xfrm>
          <a:prstGeom prst="rect">
            <a:avLst/>
          </a:prstGeom>
          <a:noFill/>
        </p:spPr>
      </p:pic>
      <p:pic>
        <p:nvPicPr>
          <p:cNvPr id="4134" name="Picture 38" descr="C:\Documents and Settings\User\Рабочий стол\Грамоты\Изображение 059.bmp"/>
          <p:cNvPicPr>
            <a:picLocks noChangeAspect="1" noChangeArrowheads="1"/>
          </p:cNvPicPr>
          <p:nvPr/>
        </p:nvPicPr>
        <p:blipFill>
          <a:blip r:embed="rId12" cstate="print"/>
          <a:srcRect l="11089" t="3508" r="1824" b="1502"/>
          <a:stretch>
            <a:fillRect/>
          </a:stretch>
        </p:blipFill>
        <p:spPr bwMode="auto">
          <a:xfrm>
            <a:off x="755576" y="764704"/>
            <a:ext cx="1680000" cy="2520000"/>
          </a:xfrm>
          <a:prstGeom prst="rect">
            <a:avLst/>
          </a:prstGeom>
          <a:noFill/>
        </p:spPr>
      </p:pic>
      <p:pic>
        <p:nvPicPr>
          <p:cNvPr id="4138" name="Picture 42" descr="C:\Documents and Settings\User\Рабочий стол\Грамоты\Изображение 065.bmp"/>
          <p:cNvPicPr>
            <a:picLocks noChangeAspect="1" noChangeArrowheads="1"/>
          </p:cNvPicPr>
          <p:nvPr/>
        </p:nvPicPr>
        <p:blipFill>
          <a:blip r:embed="rId13" cstate="print"/>
          <a:srcRect l="7383" t="2834" r="1824" b="1502"/>
          <a:stretch>
            <a:fillRect/>
          </a:stretch>
        </p:blipFill>
        <p:spPr bwMode="auto">
          <a:xfrm>
            <a:off x="827584" y="3284984"/>
            <a:ext cx="1739155" cy="2520000"/>
          </a:xfrm>
          <a:prstGeom prst="rect">
            <a:avLst/>
          </a:prstGeom>
          <a:noFill/>
        </p:spPr>
      </p:pic>
      <p:pic>
        <p:nvPicPr>
          <p:cNvPr id="4133" name="Picture 37" descr="C:\Documents and Settings\User\Рабочий стол\Грамоты\Изображение 058.bmp"/>
          <p:cNvPicPr>
            <a:picLocks noChangeAspect="1" noChangeArrowheads="1"/>
          </p:cNvPicPr>
          <p:nvPr/>
        </p:nvPicPr>
        <p:blipFill>
          <a:blip r:embed="rId14" cstate="print"/>
          <a:srcRect l="14295" t="4734" r="2751" b="2176"/>
          <a:stretch>
            <a:fillRect/>
          </a:stretch>
        </p:blipFill>
        <p:spPr bwMode="auto">
          <a:xfrm>
            <a:off x="1763688" y="1916832"/>
            <a:ext cx="1632935" cy="2520000"/>
          </a:xfrm>
          <a:prstGeom prst="rect">
            <a:avLst/>
          </a:prstGeom>
          <a:noFill/>
        </p:spPr>
      </p:pic>
      <p:pic>
        <p:nvPicPr>
          <p:cNvPr id="4145" name="Picture 49" descr="C:\Documents and Settings\User\Рабочий стол\Грамоты\Изображение 050.bmp"/>
          <p:cNvPicPr>
            <a:picLocks noChangeAspect="1" noChangeArrowheads="1"/>
          </p:cNvPicPr>
          <p:nvPr/>
        </p:nvPicPr>
        <p:blipFill>
          <a:blip r:embed="rId15" cstate="print"/>
          <a:srcRect l="10162" t="3508" r="1824" b="1502"/>
          <a:stretch>
            <a:fillRect/>
          </a:stretch>
        </p:blipFill>
        <p:spPr bwMode="auto">
          <a:xfrm>
            <a:off x="2699792" y="1268760"/>
            <a:ext cx="1769880" cy="2520000"/>
          </a:xfrm>
          <a:prstGeom prst="rect">
            <a:avLst/>
          </a:prstGeom>
          <a:noFill/>
        </p:spPr>
      </p:pic>
      <p:pic>
        <p:nvPicPr>
          <p:cNvPr id="2" name="Picture 5" descr="C:\Documents and Settings\User\Рабочий стол\паспорт\Грамоты\Изображение копировать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99792" y="3789040"/>
            <a:ext cx="1800201" cy="2520000"/>
          </a:xfrm>
          <a:prstGeom prst="rect">
            <a:avLst/>
          </a:prstGeom>
          <a:noFill/>
        </p:spPr>
      </p:pic>
      <p:pic>
        <p:nvPicPr>
          <p:cNvPr id="4136" name="Picture 40" descr="C:\Documents and Settings\User\Рабочий стол\Грамоты\Изображение 061.bmp"/>
          <p:cNvPicPr>
            <a:picLocks noChangeAspect="1" noChangeArrowheads="1"/>
          </p:cNvPicPr>
          <p:nvPr/>
        </p:nvPicPr>
        <p:blipFill>
          <a:blip r:embed="rId17" cstate="print"/>
          <a:srcRect l="13868" t="8224"/>
          <a:stretch>
            <a:fillRect/>
          </a:stretch>
        </p:blipFill>
        <p:spPr bwMode="auto">
          <a:xfrm>
            <a:off x="7424240" y="0"/>
            <a:ext cx="1719760" cy="2520000"/>
          </a:xfrm>
          <a:prstGeom prst="rect">
            <a:avLst/>
          </a:prstGeom>
          <a:noFill/>
        </p:spPr>
      </p:pic>
      <p:pic>
        <p:nvPicPr>
          <p:cNvPr id="4146" name="Picture 50" descr="C:\Documents and Settings\User\Рабочий стол\Грамоты\Изображение 052.bmp"/>
          <p:cNvPicPr>
            <a:picLocks noChangeAspect="1" noChangeArrowheads="1"/>
          </p:cNvPicPr>
          <p:nvPr/>
        </p:nvPicPr>
        <p:blipFill>
          <a:blip r:embed="rId18" cstate="print"/>
          <a:srcRect l="7383" t="2834" b="2176"/>
          <a:stretch>
            <a:fillRect/>
          </a:stretch>
        </p:blipFill>
        <p:spPr bwMode="auto">
          <a:xfrm>
            <a:off x="6876256" y="1052736"/>
            <a:ext cx="1786680" cy="2520000"/>
          </a:xfrm>
          <a:prstGeom prst="rect">
            <a:avLst/>
          </a:prstGeom>
          <a:noFill/>
        </p:spPr>
      </p:pic>
      <p:pic>
        <p:nvPicPr>
          <p:cNvPr id="2052" name="Picture 4" descr="C:\Documents and Settings\User\Рабочий стол\паспорт\Грамоты\Изображение копировать 004.jpg"/>
          <p:cNvPicPr>
            <a:picLocks noChangeAspect="1" noChangeArrowheads="1"/>
          </p:cNvPicPr>
          <p:nvPr/>
        </p:nvPicPr>
        <p:blipFill>
          <a:blip r:embed="rId19" cstate="print"/>
          <a:srcRect l="5501"/>
          <a:stretch>
            <a:fillRect/>
          </a:stretch>
        </p:blipFill>
        <p:spPr bwMode="auto">
          <a:xfrm>
            <a:off x="5940152" y="1988840"/>
            <a:ext cx="1731644" cy="25200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паспорт\Грамоты\Изображение копировать 003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72000" y="1268760"/>
            <a:ext cx="1872208" cy="2520000"/>
          </a:xfrm>
          <a:prstGeom prst="rect">
            <a:avLst/>
          </a:prstGeom>
          <a:noFill/>
        </p:spPr>
      </p:pic>
      <p:pic>
        <p:nvPicPr>
          <p:cNvPr id="4135" name="Picture 39" descr="C:\Documents and Settings\User\Рабочий стол\Грамоты\Изображение 060.bmp"/>
          <p:cNvPicPr>
            <a:picLocks noChangeAspect="1" noChangeArrowheads="1"/>
          </p:cNvPicPr>
          <p:nvPr/>
        </p:nvPicPr>
        <p:blipFill>
          <a:blip r:embed="rId21" cstate="print"/>
          <a:srcRect l="7412" t="6203" r="1795" b="1502"/>
          <a:stretch>
            <a:fillRect/>
          </a:stretch>
        </p:blipFill>
        <p:spPr bwMode="auto">
          <a:xfrm>
            <a:off x="4644008" y="3861048"/>
            <a:ext cx="1802627" cy="2520000"/>
          </a:xfrm>
          <a:prstGeom prst="rect">
            <a:avLst/>
          </a:prstGeom>
          <a:noFill/>
        </p:spPr>
      </p:pic>
      <p:sp>
        <p:nvSpPr>
          <p:cNvPr id="48131" name="TextBox 6"/>
          <p:cNvSpPr txBox="1">
            <a:spLocks noChangeArrowheads="1"/>
          </p:cNvSpPr>
          <p:nvPr/>
        </p:nvSpPr>
        <p:spPr bwMode="auto">
          <a:xfrm>
            <a:off x="1547664" y="0"/>
            <a:ext cx="759633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Результаты деятельности обучающихся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Box 6"/>
          <p:cNvSpPr txBox="1">
            <a:spLocks noChangeArrowheads="1"/>
          </p:cNvSpPr>
          <p:nvPr/>
        </p:nvSpPr>
        <p:spPr bwMode="auto">
          <a:xfrm>
            <a:off x="899592" y="1268760"/>
            <a:ext cx="75596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Отсутствие </a:t>
            </a:r>
            <a:r>
              <a:rPr lang="ru-RU" sz="2800" i="1" dirty="0">
                <a:latin typeface="Arial" pitchFamily="34" charset="0"/>
                <a:cs typeface="Arial" pitchFamily="34" charset="0"/>
              </a:rPr>
              <a:t>травматизма в ходе образовательного процесса;</a:t>
            </a:r>
          </a:p>
          <a:p>
            <a:pPr algn="ctr">
              <a:buFont typeface="Arial" charset="0"/>
              <a:buChar char="•"/>
            </a:pPr>
            <a:endParaRPr lang="ru-RU" sz="2800" i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Arial" charset="0"/>
              <a:buChar char="•"/>
            </a:pP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i="1" dirty="0">
                <a:latin typeface="Arial" pitchFamily="34" charset="0"/>
                <a:cs typeface="Arial" pitchFamily="34" charset="0"/>
              </a:rPr>
              <a:t>Отсутствие жалоб и конфликтных ситуаций со стороны участников образовательного процесса;</a:t>
            </a:r>
          </a:p>
          <a:p>
            <a:pPr algn="ctr"/>
            <a:endParaRPr lang="ru-RU" sz="2800" i="1" dirty="0">
              <a:latin typeface="Arial" pitchFamily="34" charset="0"/>
              <a:cs typeface="Arial" pitchFamily="34" charset="0"/>
            </a:endParaRPr>
          </a:p>
          <a:p>
            <a:pPr algn="ctr">
              <a:buFont typeface="Arial" charset="0"/>
              <a:buChar char="•"/>
            </a:pPr>
            <a:r>
              <a:rPr lang="ru-RU" sz="28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i="1" dirty="0" smtClean="0">
                <a:latin typeface="Arial" pitchFamily="34" charset="0"/>
                <a:cs typeface="Arial" pitchFamily="34" charset="0"/>
              </a:rPr>
              <a:t>Отсутствие </a:t>
            </a:r>
            <a:r>
              <a:rPr lang="ru-RU" sz="2800" i="1" dirty="0">
                <a:latin typeface="Arial" pitchFamily="34" charset="0"/>
                <a:cs typeface="Arial" pitchFamily="34" charset="0"/>
              </a:rPr>
              <a:t>взысканий со стороны работодателя.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www.technopolis.bg/img/catalog/DE/DEC398B6D2816AF1A90A002481B479E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699" b="11402"/>
          <a:stretch>
            <a:fillRect/>
          </a:stretch>
        </p:blipFill>
        <p:spPr bwMode="auto">
          <a:xfrm>
            <a:off x="251520" y="0"/>
            <a:ext cx="1670538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http://www.polnotovarov.ru/files/news/Utyug_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676733">
            <a:off x="8208582" y="5713562"/>
            <a:ext cx="1171376" cy="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http://www.playing-field.ru/img/2015/052111/00279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793689"/>
            <a:ext cx="1080120" cy="837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Documents and Settings\User\Рабочий стол\КАБИНЕТ\DSC005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64003">
            <a:off x="240243" y="1320849"/>
            <a:ext cx="3974479" cy="2980742"/>
          </a:xfrm>
          <a:prstGeom prst="rect">
            <a:avLst/>
          </a:prstGeom>
          <a:noFill/>
        </p:spPr>
      </p:pic>
      <p:pic>
        <p:nvPicPr>
          <p:cNvPr id="10" name="Picture 2" descr="C:\Documents and Settings\User\Рабочий стол\КАБИНЕТ\DSC005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80333">
            <a:off x="5571217" y="1180484"/>
            <a:ext cx="3186229" cy="4248472"/>
          </a:xfrm>
          <a:prstGeom prst="rect">
            <a:avLst/>
          </a:prstGeom>
          <a:noFill/>
        </p:spPr>
      </p:pic>
      <p:pic>
        <p:nvPicPr>
          <p:cNvPr id="11" name="Picture 3" descr="C:\Documents and Settings\User\Рабочий стол\КАБИНЕТ\DSC00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57143">
            <a:off x="4507478" y="4114939"/>
            <a:ext cx="3528392" cy="2520280"/>
          </a:xfrm>
          <a:prstGeom prst="rect">
            <a:avLst/>
          </a:prstGeom>
          <a:noFill/>
        </p:spPr>
      </p:pic>
      <p:pic>
        <p:nvPicPr>
          <p:cNvPr id="12" name="Picture 9" descr="C:\Documents and Settings\User\Рабочий стол\КАБИНЕТ\DSC005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14302">
            <a:off x="1524063" y="3833813"/>
            <a:ext cx="2164540" cy="2886167"/>
          </a:xfrm>
          <a:prstGeom prst="rect">
            <a:avLst/>
          </a:prstGeom>
          <a:noFill/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Безопасность жизнедеятельности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8924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54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F:\аттестация\история кабинета\фото.jpg"/>
          <p:cNvPicPr>
            <a:picLocks noChangeAspect="1" noChangeArrowheads="1"/>
          </p:cNvPicPr>
          <p:nvPr/>
        </p:nvPicPr>
        <p:blipFill>
          <a:blip r:embed="rId2" cstate="print"/>
          <a:srcRect t="10101"/>
          <a:stretch>
            <a:fillRect/>
          </a:stretch>
        </p:blipFill>
        <p:spPr bwMode="auto">
          <a:xfrm>
            <a:off x="1259632" y="188640"/>
            <a:ext cx="6588224" cy="494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ладЛен\Desktop\Ao5CgDS7IB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0" y="5019675"/>
            <a:ext cx="1828800" cy="1838325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1764226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Год рождения: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1989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решению директора строящейся школы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№24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П.И.Ларионова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Адрес: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г. Архангельск ул. Тимме д.22 кор.3. МОУ «ОГ №24»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Заведующий мастерской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(кабинетом):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Рванина Вера Михайловна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автор и разработчик планировки и расстановки  оборудования при строительстве и дальнейшей его эксплуатации.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Параллели, для которых оборудован кабинет: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7-11 классы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Площадь кабинета: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60 кв. метров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Число посадочных мест: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20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Оборудование: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промышленная швейная машина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97класса с откидным столом – 15ед.;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с/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51кл. – 1ед.;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стол – доска для утюжильных работ – 1ед. с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приспособлением для смачивания изделий,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пульверизатор с централизованной подводкой воды – 1ед.;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единый пульт подачи электроэнергии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 оборудованию;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стол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для закройных работ.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Дата изменения планировки мастерской: 1.09.2010года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 связи с ликвидацией кабинета №37.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Параллели, для которых оборудован кабинет: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5-11 классы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Число посадочных мест: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24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Оборудование:</a:t>
            </a:r>
            <a:r>
              <a:rPr lang="ru-RU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20 ед. -ш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вейная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машина с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электрическим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ручным приводом;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2ед. - 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пециальная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швейная машина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обметочная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51 класс, «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Селка</a:t>
            </a:r>
            <a:r>
              <a:rPr lang="ru-RU" sz="1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стол – доска, утюг для утюжильных работ; стол для закройных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работ;15ед. – стол для ручных работ,…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63538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68588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Учебная мастерская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№107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 технологии (обслуживающий труд) является практической базой для подготовки будущих учителей предмета «Технология» САФУ и учителей технологии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при </a:t>
            </a:r>
            <a:r>
              <a:rPr kumimoji="0" lang="ru-RU" sz="14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побучении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курсах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повышения квалификации ИОО АО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68588" algn="l"/>
              </a:tabLst>
            </a:pPr>
            <a:r>
              <a:rPr lang="ru-RU" sz="3600" b="1" i="1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rPr>
              <a:t>История создания и развития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668588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учебной мастерской по технологии (обслуживающий труд) №8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2668588" algn="l"/>
              </a:tabLst>
            </a:pPr>
            <a:endParaRPr lang="ru-RU" sz="4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F:\аттестация\история кабинета\107класс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548680"/>
            <a:ext cx="4176464" cy="5627828"/>
          </a:xfrm>
          <a:prstGeom prst="rect">
            <a:avLst/>
          </a:prstGeom>
          <a:noFill/>
        </p:spPr>
      </p:pic>
      <p:pic>
        <p:nvPicPr>
          <p:cNvPr id="3" name="Picture 5" descr="F:\аттестация\история кабинета\107класс\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3" descr="C:\Documents and Settings\User\Рабочий стол\паспорт\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2" name="Picture 2" descr="C:\Users\ВладЛен\Desktop\для паспорта\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7" name="Picture 5" descr="C:\Documents and Settings\User\Рабочий стол\КАБИНЕТ\DSC005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E56A0B-7CF3-429F-9B8F-96D9C18B516C}" type="slidenum">
              <a:rPr lang="ru-RU" smtClean="0"/>
              <a:pPr/>
              <a:t>4</a:t>
            </a:fld>
            <a:r>
              <a:rPr lang="ru-RU" smtClean="0"/>
              <a:t>(</a:t>
            </a:r>
            <a:r>
              <a:rPr lang="en-US" smtClean="0"/>
              <a:t>#)</a:t>
            </a:r>
            <a:endParaRPr lang="ru-RU" smtClean="0"/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914400" y="0"/>
            <a:ext cx="6537920" cy="70643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Arial" pitchFamily="34" charset="0"/>
                <a:cs typeface="Arial" pitchFamily="34" charset="0"/>
              </a:rPr>
              <a:t>Паспорт учебного кабинета</a:t>
            </a:r>
            <a:endParaRPr lang="ru-RU" sz="3600" b="1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56325" y="1268413"/>
            <a:ext cx="2987675" cy="538956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Ф.И.О. зав.кабинетом: Рванина В.М.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Параллели, для которых оборудован кабинет: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-11 классы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Площадь кабинета: 60 кв.метров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Число посадочных мест: 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4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Оборудование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Методическое обеспечение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План работы кабинета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План перспективного развития кабинета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Анализ работы кабинета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39752" y="620688"/>
            <a:ext cx="4320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№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107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4284663" y="260350"/>
            <a:ext cx="1223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cs typeface="Arial" charset="0"/>
              </a:rPr>
              <a:t>          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1908175" y="18891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cs typeface="Arial" charset="0"/>
              </a:rPr>
              <a:t>   </a:t>
            </a:r>
          </a:p>
        </p:txBody>
      </p:sp>
      <p:pic>
        <p:nvPicPr>
          <p:cNvPr id="9218" name="Picture 2" descr="C:\Documents and Settings\User\Рабочий стол\КАБИНЕТ\DSC00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6146029" cy="4609340"/>
          </a:xfrm>
          <a:prstGeom prst="rect">
            <a:avLst/>
          </a:prstGeom>
          <a:noFill/>
        </p:spPr>
      </p:pic>
      <p:pic>
        <p:nvPicPr>
          <p:cNvPr id="9220" name="Picture 4" descr="C:\Documents and Settings\User\Рабочий стол\КАБИНЕТ\DSC005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6144924" cy="4608512"/>
          </a:xfrm>
          <a:prstGeom prst="rect">
            <a:avLst/>
          </a:prstGeom>
          <a:noFill/>
        </p:spPr>
      </p:pic>
      <p:pic>
        <p:nvPicPr>
          <p:cNvPr id="2" name="Picture 3" descr="C:\Documents and Settings\User\Рабочий стол\КАБИНЕТ\DSC005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6144924" cy="4680520"/>
          </a:xfrm>
          <a:prstGeom prst="rect">
            <a:avLst/>
          </a:prstGeom>
          <a:noFill/>
        </p:spPr>
      </p:pic>
      <p:pic>
        <p:nvPicPr>
          <p:cNvPr id="9221" name="Picture 5" descr="C:\Documents and Settings\User\Рабочий стол\КАБИНЕТ\DSC005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12776"/>
            <a:ext cx="6156177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КАБИНЕТ\DSC00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08720"/>
            <a:ext cx="4299407" cy="322442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Учебное оборудование кабинета</a:t>
            </a:r>
            <a:endParaRPr lang="ru-RU" dirty="0"/>
          </a:p>
        </p:txBody>
      </p:sp>
      <p:pic>
        <p:nvPicPr>
          <p:cNvPr id="4101" name="Picture 5" descr="C:\Documents and Settings\User\Рабочий стол\КАБИНЕТ\DSC00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10225">
            <a:off x="232316" y="1003280"/>
            <a:ext cx="2592908" cy="3457347"/>
          </a:xfrm>
          <a:prstGeom prst="rect">
            <a:avLst/>
          </a:prstGeom>
          <a:noFill/>
        </p:spPr>
      </p:pic>
      <p:pic>
        <p:nvPicPr>
          <p:cNvPr id="4102" name="Picture 6" descr="C:\Documents and Settings\User\Рабочий стол\КАБИНЕТ\DSC005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0092">
            <a:off x="6386928" y="951976"/>
            <a:ext cx="2370534" cy="316083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Documents and Settings\User\Рабочий стол\КАБИНЕТ\DSC00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481">
            <a:off x="4832135" y="3512266"/>
            <a:ext cx="4135852" cy="3101767"/>
          </a:xfrm>
          <a:prstGeom prst="rect">
            <a:avLst/>
          </a:prstGeom>
          <a:noFill/>
        </p:spPr>
      </p:pic>
      <p:pic>
        <p:nvPicPr>
          <p:cNvPr id="4100" name="Picture 4" descr="C:\Documents and Settings\User\Рабочий стол\КАБИНЕТ\DSC005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76474">
            <a:off x="194174" y="3565524"/>
            <a:ext cx="3947760" cy="2960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Учебное оборудование кабинета</a:t>
            </a:r>
            <a:endParaRPr lang="ru-RU" b="1" i="1" dirty="0"/>
          </a:p>
        </p:txBody>
      </p:sp>
      <p:pic>
        <p:nvPicPr>
          <p:cNvPr id="5127" name="Picture 7" descr="C:\Documents and Settings\User\Рабочий стол\КАБИНЕТ\DSC00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60" y="980941"/>
            <a:ext cx="7836388" cy="5877059"/>
          </a:xfrm>
          <a:prstGeom prst="rect">
            <a:avLst/>
          </a:prstGeom>
          <a:noFill/>
        </p:spPr>
      </p:pic>
      <p:pic>
        <p:nvPicPr>
          <p:cNvPr id="5126" name="Picture 6" descr="C:\Documents and Settings\User\Рабочий стол\КАБИНЕТ\DSC00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980728"/>
            <a:ext cx="4407780" cy="5877272"/>
          </a:xfrm>
          <a:prstGeom prst="rect">
            <a:avLst/>
          </a:prstGeom>
          <a:noFill/>
        </p:spPr>
      </p:pic>
      <p:pic>
        <p:nvPicPr>
          <p:cNvPr id="5122" name="Picture 2" descr="C:\Documents and Settings\User\Рабочий стол\КАБИНЕТ\DSC00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07162"/>
            <a:ext cx="4067944" cy="3050838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КАБИНЕТ\DSC005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3789040"/>
            <a:ext cx="4536504" cy="3068960"/>
          </a:xfrm>
          <a:prstGeom prst="rect">
            <a:avLst/>
          </a:prstGeom>
          <a:noFill/>
        </p:spPr>
      </p:pic>
      <p:pic>
        <p:nvPicPr>
          <p:cNvPr id="5125" name="Picture 5" descr="C:\Documents and Settings\User\Рабочий стол\КАБИНЕТ\DSC005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8" y="980728"/>
            <a:ext cx="9144358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Documents and Settings\User\Рабочий стол\КАБИНЕТ\DSC00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5105"/>
            <a:ext cx="4464496" cy="5952895"/>
          </a:xfrm>
          <a:prstGeom prst="rect">
            <a:avLst/>
          </a:prstGeom>
          <a:noFill/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66360"/>
          </a:xfrm>
        </p:spPr>
        <p:txBody>
          <a:bodyPr/>
          <a:lstStyle/>
          <a:p>
            <a:r>
              <a:rPr lang="ru-RU" b="1" i="1" dirty="0" smtClean="0"/>
              <a:t>Рабочее место учителя</a:t>
            </a:r>
            <a:endParaRPr lang="ru-RU" b="1" i="1" dirty="0"/>
          </a:p>
        </p:txBody>
      </p:sp>
      <p:pic>
        <p:nvPicPr>
          <p:cNvPr id="6147" name="Picture 3" descr="C:\Documents and Settings\User\Рабочий стол\КАБИНЕТ\DSC00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3960440" cy="2808312"/>
          </a:xfrm>
          <a:prstGeom prst="rect">
            <a:avLst/>
          </a:prstGeom>
          <a:noFill/>
        </p:spPr>
      </p:pic>
      <p:pic>
        <p:nvPicPr>
          <p:cNvPr id="6146" name="Picture 2" descr="C:\Documents and Settings\User\Рабочий стол\КАБИНЕТ\DSC005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44616"/>
            <a:ext cx="4018004" cy="3013384"/>
          </a:xfrm>
          <a:prstGeom prst="rect">
            <a:avLst/>
          </a:prstGeom>
          <a:noFill/>
        </p:spPr>
      </p:pic>
      <p:pic>
        <p:nvPicPr>
          <p:cNvPr id="6151" name="Picture 7" descr="C:\Documents and Settings\User\Рабочий стол\КАБИНЕТ\DSC00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Documents and Settings\User\Рабочий стол\КАБИНЕТ\DSC00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7056784" cy="5292380"/>
          </a:xfrm>
          <a:prstGeom prst="rect">
            <a:avLst/>
          </a:prstGeom>
          <a:noFill/>
        </p:spPr>
      </p:pic>
      <p:pic>
        <p:nvPicPr>
          <p:cNvPr id="3" name="Picture 6" descr="C:\Documents and Settings\User\Рабочий стол\КАБИНЕТ\DSC00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8454">
            <a:off x="193832" y="2200349"/>
            <a:ext cx="2335008" cy="3113466"/>
          </a:xfrm>
          <a:prstGeom prst="rect">
            <a:avLst/>
          </a:prstGeom>
          <a:noFill/>
        </p:spPr>
      </p:pic>
      <p:pic>
        <p:nvPicPr>
          <p:cNvPr id="6" name="Picture 8" descr="C:\Documents and Settings\User\Рабочий стол\КАБИНЕТ\DSC00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9182">
            <a:off x="6331598" y="2327296"/>
            <a:ext cx="2538182" cy="338437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pPr algn="ctr"/>
            <a:r>
              <a:rPr lang="ru-RU" b="1" i="1" dirty="0" smtClean="0"/>
              <a:t>Оформление кабинета</a:t>
            </a:r>
            <a:endParaRPr lang="ru-RU" b="1" i="1" dirty="0"/>
          </a:p>
        </p:txBody>
      </p:sp>
      <p:pic>
        <p:nvPicPr>
          <p:cNvPr id="5" name="Picture 5" descr="C:\Documents and Settings\User\Рабочий стол\КАБИНЕТ\DSC005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340768"/>
            <a:ext cx="3464664" cy="2598395"/>
          </a:xfrm>
          <a:prstGeom prst="rect">
            <a:avLst/>
          </a:prstGeom>
          <a:noFill/>
        </p:spPr>
      </p:pic>
      <p:pic>
        <p:nvPicPr>
          <p:cNvPr id="8194" name="Picture 2" descr="C:\Documents and Settings\User\Рабочий стол\КАБИНЕТ\DSC005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798590"/>
            <a:ext cx="4079374" cy="3059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User\Рабочий стол\КАБИНЕТ\DSC00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66751">
            <a:off x="755071" y="1135632"/>
            <a:ext cx="4992573" cy="3744283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3" name="Picture 5" descr="C:\Documents and Settings\User\Рабочий стол\КАБИНЕТ\DSC00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6646">
            <a:off x="2856257" y="2050607"/>
            <a:ext cx="1587774" cy="2117116"/>
          </a:xfrm>
          <a:prstGeom prst="rect">
            <a:avLst/>
          </a:prstGeom>
          <a:noFill/>
        </p:spPr>
      </p:pic>
      <p:pic>
        <p:nvPicPr>
          <p:cNvPr id="7170" name="Picture 2" descr="C:\Documents and Settings\User\Рабочий стол\КАБИНЕТ\DSC005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2253">
            <a:off x="4596469" y="845801"/>
            <a:ext cx="3839120" cy="5119028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Рисунок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86798"/>
            <a:ext cx="5580112" cy="267120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/>
              <a:t>Учебно</a:t>
            </a:r>
            <a:r>
              <a:rPr lang="ru-RU" b="1" i="1" dirty="0" smtClean="0"/>
              <a:t> – методический комплекс</a:t>
            </a: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962</TotalTime>
  <Words>389</Words>
  <Application>Microsoft Office PowerPoint</Application>
  <PresentationFormat>Экран (4:3)</PresentationFormat>
  <Paragraphs>59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Слайд 1</vt:lpstr>
      <vt:lpstr>Слайд 2</vt:lpstr>
      <vt:lpstr>Слайд 3</vt:lpstr>
      <vt:lpstr>Паспорт учебного кабинета</vt:lpstr>
      <vt:lpstr>Учебное оборудование кабинета</vt:lpstr>
      <vt:lpstr>Учебное оборудование кабинета</vt:lpstr>
      <vt:lpstr>Рабочее место учителя</vt:lpstr>
      <vt:lpstr>Оформление кабинета</vt:lpstr>
      <vt:lpstr>Учебно – методический комплекс</vt:lpstr>
      <vt:lpstr>Учебный процесс</vt:lpstr>
      <vt:lpstr>Учебно – методический комплект ученика</vt:lpstr>
      <vt:lpstr>Слайд 12</vt:lpstr>
      <vt:lpstr>Слайд 13</vt:lpstr>
      <vt:lpstr>Слайд 14</vt:lpstr>
      <vt:lpstr>Безопасность жизнедеятельности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cab8</dc:creator>
  <cp:lastModifiedBy>cab8</cp:lastModifiedBy>
  <cp:revision>111</cp:revision>
  <dcterms:created xsi:type="dcterms:W3CDTF">2016-11-30T13:22:35Z</dcterms:created>
  <dcterms:modified xsi:type="dcterms:W3CDTF">2016-12-11T09:32:54Z</dcterms:modified>
</cp:coreProperties>
</file>